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58"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1A703-B621-4995-AD8F-E3B5666070E7}" type="datetimeFigureOut">
              <a:rPr lang="en-GB" smtClean="0"/>
              <a:pPr/>
              <a:t>24/06/2012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913FCD-4EAD-46C2-94F5-6921B2F5FA6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Time</a:t>
            </a:r>
            <a:r>
              <a:rPr lang="en-GB" baseline="0" smtClean="0"/>
              <a:t> spent separating concepts of portfolio (collection of best work) and e-portfolio</a:t>
            </a:r>
            <a:endParaRPr lang="en-GB"/>
          </a:p>
        </p:txBody>
      </p:sp>
      <p:sp>
        <p:nvSpPr>
          <p:cNvPr id="4" name="Slide Number Placeholder 3"/>
          <p:cNvSpPr>
            <a:spLocks noGrp="1"/>
          </p:cNvSpPr>
          <p:nvPr>
            <p:ph type="sldNum" sz="quarter" idx="10"/>
          </p:nvPr>
        </p:nvSpPr>
        <p:spPr/>
        <p:txBody>
          <a:bodyPr/>
          <a:lstStyle/>
          <a:p>
            <a:fld id="{3A913FCD-4EAD-46C2-94F5-6921B2F5FA61}"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Digital skills, employability, autonomy, reflection, </a:t>
            </a:r>
            <a:endParaRPr lang="en-GB"/>
          </a:p>
        </p:txBody>
      </p:sp>
      <p:sp>
        <p:nvSpPr>
          <p:cNvPr id="4" name="Slide Number Placeholder 3"/>
          <p:cNvSpPr>
            <a:spLocks noGrp="1"/>
          </p:cNvSpPr>
          <p:nvPr>
            <p:ph type="sldNum" sz="quarter" idx="10"/>
          </p:nvPr>
        </p:nvSpPr>
        <p:spPr/>
        <p:txBody>
          <a:bodyPr/>
          <a:lstStyle/>
          <a:p>
            <a:fld id="{3A913FCD-4EAD-46C2-94F5-6921B2F5FA61}"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3 phases, student owned</a:t>
            </a:r>
            <a:r>
              <a:rPr lang="en-GB" baseline="0" smtClean="0"/>
              <a:t> space, sharing possibilities, interface improvements, </a:t>
            </a:r>
            <a:endParaRPr lang="en-GB"/>
          </a:p>
        </p:txBody>
      </p:sp>
      <p:sp>
        <p:nvSpPr>
          <p:cNvPr id="4" name="Slide Number Placeholder 3"/>
          <p:cNvSpPr>
            <a:spLocks noGrp="1"/>
          </p:cNvSpPr>
          <p:nvPr>
            <p:ph type="sldNum" sz="quarter" idx="10"/>
          </p:nvPr>
        </p:nvSpPr>
        <p:spPr/>
        <p:txBody>
          <a:bodyPr/>
          <a:lstStyle/>
          <a:p>
            <a:fld id="{3A913FCD-4EAD-46C2-94F5-6921B2F5FA61}"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Operationalisation – face to face preferred</a:t>
            </a:r>
            <a:endParaRPr lang="en-GB"/>
          </a:p>
        </p:txBody>
      </p:sp>
      <p:sp>
        <p:nvSpPr>
          <p:cNvPr id="4" name="Slide Number Placeholder 3"/>
          <p:cNvSpPr>
            <a:spLocks noGrp="1"/>
          </p:cNvSpPr>
          <p:nvPr>
            <p:ph type="sldNum" sz="quarter" idx="10"/>
          </p:nvPr>
        </p:nvSpPr>
        <p:spPr/>
        <p:txBody>
          <a:bodyPr/>
          <a:lstStyle/>
          <a:p>
            <a:fld id="{3A913FCD-4EAD-46C2-94F5-6921B2F5FA61}"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Two illustrative examples, major themes- surprise,</a:t>
            </a:r>
            <a:r>
              <a:rPr lang="en-GB" baseline="0" smtClean="0"/>
              <a:t> proud of end result</a:t>
            </a:r>
            <a:endParaRPr lang="en-GB"/>
          </a:p>
        </p:txBody>
      </p:sp>
      <p:sp>
        <p:nvSpPr>
          <p:cNvPr id="4" name="Slide Number Placeholder 3"/>
          <p:cNvSpPr>
            <a:spLocks noGrp="1"/>
          </p:cNvSpPr>
          <p:nvPr>
            <p:ph type="sldNum" sz="quarter" idx="10"/>
          </p:nvPr>
        </p:nvSpPr>
        <p:spPr/>
        <p:txBody>
          <a:bodyPr/>
          <a:lstStyle/>
          <a:p>
            <a:fld id="{3A913FCD-4EAD-46C2-94F5-6921B2F5FA61}"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0623B-5443-4C25-A48E-84F056B4CC41}" type="datetimeFigureOut">
              <a:rPr lang="en-GB" smtClean="0"/>
              <a:pPr/>
              <a:t>24/06/2012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4573AB-2BBA-4814-AF47-7627663FA7F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0623B-5443-4C25-A48E-84F056B4CC41}" type="datetimeFigureOut">
              <a:rPr lang="en-GB" smtClean="0"/>
              <a:pPr/>
              <a:t>24/06/2012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573AB-2BBA-4814-AF47-7627663FA7F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a:t>Using the virtual now to develop real language and communication skills for the future.</a:t>
            </a:r>
            <a:br>
              <a:rPr lang="en-GB"/>
            </a:br>
            <a:endParaRPr lang="en-GB"/>
          </a:p>
        </p:txBody>
      </p:sp>
      <p:sp>
        <p:nvSpPr>
          <p:cNvPr id="3" name="Subtitle 2"/>
          <p:cNvSpPr>
            <a:spLocks noGrp="1"/>
          </p:cNvSpPr>
          <p:nvPr>
            <p:ph type="subTitle" idx="1"/>
          </p:nvPr>
        </p:nvSpPr>
        <p:spPr/>
        <p:txBody>
          <a:bodyPr/>
          <a:lstStyle/>
          <a:p>
            <a:r>
              <a:rPr lang="en-GB" smtClean="0"/>
              <a:t>T.MacKinnon</a:t>
            </a:r>
          </a:p>
          <a:p>
            <a:r>
              <a:rPr lang="en-GB" smtClean="0"/>
              <a:t>Language Centre, University of Warwick</a:t>
            </a:r>
            <a:endParaRPr lang="en-GB"/>
          </a:p>
        </p:txBody>
      </p:sp>
      <p:pic>
        <p:nvPicPr>
          <p:cNvPr id="4" name="Picture 6" descr="text_banner.jpg                                                00056021WIP                            B59E31D9:"/>
          <p:cNvPicPr>
            <a:picLocks noChangeAspect="1" noChangeArrowheads="1"/>
          </p:cNvPicPr>
          <p:nvPr/>
        </p:nvPicPr>
        <p:blipFill>
          <a:blip r:embed="rId2" cstate="print"/>
          <a:srcRect/>
          <a:stretch>
            <a:fillRect/>
          </a:stretch>
        </p:blipFill>
        <p:spPr bwMode="auto">
          <a:xfrm>
            <a:off x="0" y="6094413"/>
            <a:ext cx="9144000" cy="76358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e-portfolio?</a:t>
            </a:r>
            <a:endParaRPr lang="en-GB" dirty="0"/>
          </a:p>
        </p:txBody>
      </p:sp>
      <p:sp>
        <p:nvSpPr>
          <p:cNvPr id="3" name="Content Placeholder 2"/>
          <p:cNvSpPr>
            <a:spLocks noGrp="1"/>
          </p:cNvSpPr>
          <p:nvPr>
            <p:ph idx="1"/>
          </p:nvPr>
        </p:nvSpPr>
        <p:spPr>
          <a:xfrm>
            <a:off x="457200" y="1600201"/>
            <a:ext cx="8229600" cy="2692896"/>
          </a:xfrm>
        </p:spPr>
        <p:txBody>
          <a:bodyPr>
            <a:normAutofit fontScale="92500" lnSpcReduction="10000"/>
          </a:bodyPr>
          <a:lstStyle/>
          <a:p>
            <a:r>
              <a:rPr lang="en-GB" dirty="0" smtClean="0"/>
              <a:t>An e-portfolio is the product, created by the learner, a collection of digital artefacts articulating experiences, achievements and learning. </a:t>
            </a:r>
          </a:p>
          <a:p>
            <a:endParaRPr lang="en-GB" dirty="0" smtClean="0"/>
          </a:p>
          <a:p>
            <a:pPr>
              <a:buNone/>
            </a:pPr>
            <a:r>
              <a:rPr lang="en-GB" sz="2800" dirty="0" smtClean="0"/>
              <a:t>(</a:t>
            </a:r>
            <a:r>
              <a:rPr lang="en-GB" sz="2800" dirty="0" err="1" smtClean="0"/>
              <a:t>Jisc</a:t>
            </a:r>
            <a:r>
              <a:rPr lang="en-GB" sz="2800" dirty="0" smtClean="0"/>
              <a:t>, Effective practice with e-portfolios)</a:t>
            </a:r>
          </a:p>
          <a:p>
            <a:endParaRPr lang="en-GB" dirty="0"/>
          </a:p>
        </p:txBody>
      </p:sp>
      <p:pic>
        <p:nvPicPr>
          <p:cNvPr id="4" name="Picture 6" descr="text_banner.jpg                                                00056021WIP                            B59E31D9:"/>
          <p:cNvPicPr>
            <a:picLocks noChangeAspect="1" noChangeArrowheads="1"/>
          </p:cNvPicPr>
          <p:nvPr/>
        </p:nvPicPr>
        <p:blipFill>
          <a:blip r:embed="rId3" cstate="print"/>
          <a:srcRect/>
          <a:stretch>
            <a:fillRect/>
          </a:stretch>
        </p:blipFill>
        <p:spPr bwMode="auto">
          <a:xfrm>
            <a:off x="0" y="6094413"/>
            <a:ext cx="9144000" cy="76358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use an e-portfolio?</a:t>
            </a:r>
            <a:endParaRPr lang="en-GB" dirty="0"/>
          </a:p>
        </p:txBody>
      </p:sp>
      <p:sp>
        <p:nvSpPr>
          <p:cNvPr id="3" name="Content Placeholder 2"/>
          <p:cNvSpPr>
            <a:spLocks noGrp="1"/>
          </p:cNvSpPr>
          <p:nvPr>
            <p:ph idx="1"/>
          </p:nvPr>
        </p:nvSpPr>
        <p:spPr>
          <a:xfrm>
            <a:off x="457200" y="1600201"/>
            <a:ext cx="8229600" cy="2476872"/>
          </a:xfrm>
        </p:spPr>
        <p:txBody>
          <a:bodyPr>
            <a:normAutofit fontScale="77500" lnSpcReduction="20000"/>
          </a:bodyPr>
          <a:lstStyle/>
          <a:p>
            <a:r>
              <a:rPr lang="en-GB" sz="3800" dirty="0" smtClean="0"/>
              <a:t>‘An e-portfolio is a purposeful aggregation of digital items – ideas, evidence, reflections, feedback etc, which “presents” a selected audience with evidence of a person’s learning and/or ability.’ </a:t>
            </a:r>
          </a:p>
          <a:p>
            <a:endParaRPr lang="en-GB" dirty="0" smtClean="0"/>
          </a:p>
          <a:p>
            <a:pPr>
              <a:buNone/>
            </a:pPr>
            <a:r>
              <a:rPr lang="en-GB" sz="2300" dirty="0" smtClean="0"/>
              <a:t>Sutherland, S. and Powell, A. (2007), </a:t>
            </a:r>
            <a:r>
              <a:rPr lang="en-GB" sz="2300" dirty="0" err="1" smtClean="0"/>
              <a:t>Cetis</a:t>
            </a:r>
            <a:r>
              <a:rPr lang="en-GB" sz="2300" dirty="0" smtClean="0"/>
              <a:t> SIG mailing list discussions [</a:t>
            </a:r>
            <a:r>
              <a:rPr lang="en-GB" sz="2300" dirty="0" err="1" smtClean="0"/>
              <a:t>www.jiscmail.ac.uk/archives/cetis-portfolio.html</a:t>
            </a:r>
            <a:r>
              <a:rPr lang="en-GB" sz="2300" dirty="0" smtClean="0"/>
              <a:t>] 9 July 2007 </a:t>
            </a:r>
          </a:p>
          <a:p>
            <a:endParaRPr lang="en-GB" dirty="0"/>
          </a:p>
        </p:txBody>
      </p:sp>
      <p:pic>
        <p:nvPicPr>
          <p:cNvPr id="5" name="Picture 6" descr="text_banner.jpg                                                00056021WIP                            B59E31D9:"/>
          <p:cNvPicPr>
            <a:picLocks noChangeAspect="1" noChangeArrowheads="1"/>
          </p:cNvPicPr>
          <p:nvPr/>
        </p:nvPicPr>
        <p:blipFill>
          <a:blip r:embed="rId3" cstate="print"/>
          <a:srcRect/>
          <a:stretch>
            <a:fillRect/>
          </a:stretch>
        </p:blipFill>
        <p:spPr bwMode="auto">
          <a:xfrm>
            <a:off x="0" y="6094413"/>
            <a:ext cx="9144000" cy="763587"/>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The software used: Mahara.</a:t>
            </a:r>
            <a:endParaRPr lang="en-GB"/>
          </a:p>
        </p:txBody>
      </p:sp>
      <p:pic>
        <p:nvPicPr>
          <p:cNvPr id="1026" name="Picture 2" descr="F:\elearning\eportfolios\mahara\images\phase 1.jpg"/>
          <p:cNvPicPr>
            <a:picLocks noChangeAspect="1" noChangeArrowheads="1"/>
          </p:cNvPicPr>
          <p:nvPr/>
        </p:nvPicPr>
        <p:blipFill>
          <a:blip r:embed="rId3" cstate="print"/>
          <a:srcRect/>
          <a:stretch>
            <a:fillRect/>
          </a:stretch>
        </p:blipFill>
        <p:spPr bwMode="auto">
          <a:xfrm>
            <a:off x="251520" y="1124744"/>
            <a:ext cx="3028950" cy="3019425"/>
          </a:xfrm>
          <a:prstGeom prst="rect">
            <a:avLst/>
          </a:prstGeom>
          <a:noFill/>
        </p:spPr>
      </p:pic>
      <p:pic>
        <p:nvPicPr>
          <p:cNvPr id="1027" name="Picture 3" descr="F:\elearning\eportfolios\mahara\images\phase 2.jpg"/>
          <p:cNvPicPr>
            <a:picLocks noGrp="1" noChangeAspect="1" noChangeArrowheads="1"/>
          </p:cNvPicPr>
          <p:nvPr>
            <p:ph idx="1"/>
          </p:nvPr>
        </p:nvPicPr>
        <p:blipFill>
          <a:blip r:embed="rId4" cstate="print"/>
          <a:srcRect/>
          <a:stretch>
            <a:fillRect/>
          </a:stretch>
        </p:blipFill>
        <p:spPr bwMode="auto">
          <a:xfrm>
            <a:off x="5796136" y="1196752"/>
            <a:ext cx="3057525" cy="3009900"/>
          </a:xfrm>
          <a:prstGeom prst="rect">
            <a:avLst/>
          </a:prstGeom>
          <a:noFill/>
        </p:spPr>
      </p:pic>
      <p:pic>
        <p:nvPicPr>
          <p:cNvPr id="1028" name="Picture 4" descr="F:\elearning\eportfolios\mahara\images\phase 3.jpg"/>
          <p:cNvPicPr>
            <a:picLocks noChangeAspect="1" noChangeArrowheads="1"/>
          </p:cNvPicPr>
          <p:nvPr/>
        </p:nvPicPr>
        <p:blipFill>
          <a:blip r:embed="rId5" cstate="print"/>
          <a:srcRect/>
          <a:stretch>
            <a:fillRect/>
          </a:stretch>
        </p:blipFill>
        <p:spPr bwMode="auto">
          <a:xfrm>
            <a:off x="2915816" y="3645024"/>
            <a:ext cx="3076575" cy="30194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text_banner.jpg                                                00056021WIP                            B59E31D9:"/>
          <p:cNvPicPr>
            <a:picLocks noChangeAspect="1" noChangeArrowheads="1"/>
          </p:cNvPicPr>
          <p:nvPr/>
        </p:nvPicPr>
        <p:blipFill>
          <a:blip r:embed="rId3" cstate="print"/>
          <a:srcRect/>
          <a:stretch>
            <a:fillRect/>
          </a:stretch>
        </p:blipFill>
        <p:spPr bwMode="auto">
          <a:xfrm>
            <a:off x="0" y="6094413"/>
            <a:ext cx="9144000" cy="763587"/>
          </a:xfrm>
          <a:prstGeom prst="rect">
            <a:avLst/>
          </a:prstGeom>
          <a:noFill/>
          <a:ln w="9525">
            <a:noFill/>
            <a:miter lim="800000"/>
            <a:headEnd/>
            <a:tailEnd/>
          </a:ln>
          <a:effectLst/>
        </p:spPr>
      </p:pic>
      <p:sp>
        <p:nvSpPr>
          <p:cNvPr id="3" name="Title 2"/>
          <p:cNvSpPr>
            <a:spLocks noGrp="1"/>
          </p:cNvSpPr>
          <p:nvPr>
            <p:ph type="title"/>
          </p:nvPr>
        </p:nvSpPr>
        <p:spPr/>
        <p:txBody>
          <a:bodyPr>
            <a:normAutofit fontScale="90000"/>
          </a:bodyPr>
          <a:lstStyle/>
          <a:p>
            <a:r>
              <a:rPr lang="en-GB" smtClean="0"/>
              <a:t>Using the Community of Practice approach.</a:t>
            </a:r>
            <a:endParaRPr lang="en-GB"/>
          </a:p>
        </p:txBody>
      </p:sp>
      <p:sp>
        <p:nvSpPr>
          <p:cNvPr id="4" name="Content Placeholder 3"/>
          <p:cNvSpPr>
            <a:spLocks noGrp="1"/>
          </p:cNvSpPr>
          <p:nvPr>
            <p:ph idx="1"/>
          </p:nvPr>
        </p:nvSpPr>
        <p:spPr/>
        <p:txBody>
          <a:bodyPr/>
          <a:lstStyle/>
          <a:p>
            <a:r>
              <a:rPr lang="en-GB" smtClean="0"/>
              <a:t>Course area to share the conceptualisation</a:t>
            </a:r>
          </a:p>
          <a:p>
            <a:r>
              <a:rPr lang="en-GB" smtClean="0"/>
              <a:t>Shared resources for the student presentation</a:t>
            </a:r>
          </a:p>
          <a:p>
            <a:r>
              <a:rPr lang="en-GB" smtClean="0"/>
              <a:t>Student support areas</a:t>
            </a:r>
          </a:p>
          <a:p>
            <a:r>
              <a:rPr lang="en-GB" smtClean="0"/>
              <a:t>Hands-on sessions and drop-ins</a:t>
            </a:r>
          </a:p>
          <a:p>
            <a:r>
              <a:rPr lang="en-GB" smtClean="0"/>
              <a:t>Virtual and face to face communication</a:t>
            </a:r>
          </a:p>
          <a:p>
            <a:r>
              <a:rPr lang="en-GB" smtClean="0"/>
              <a:t>Cycle of review informing support and development.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ular Callout 5"/>
          <p:cNvSpPr/>
          <p:nvPr/>
        </p:nvSpPr>
        <p:spPr>
          <a:xfrm>
            <a:off x="1187624" y="3284984"/>
            <a:ext cx="7560840" cy="244827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ular Callout 3"/>
          <p:cNvSpPr/>
          <p:nvPr/>
        </p:nvSpPr>
        <p:spPr>
          <a:xfrm>
            <a:off x="323528" y="260648"/>
            <a:ext cx="6984776" cy="252028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6" descr="text_banner.jpg                                                00056021WIP                            B59E31D9:"/>
          <p:cNvPicPr>
            <a:picLocks noChangeAspect="1" noChangeArrowheads="1"/>
          </p:cNvPicPr>
          <p:nvPr/>
        </p:nvPicPr>
        <p:blipFill>
          <a:blip r:embed="rId3" cstate="print"/>
          <a:srcRect/>
          <a:stretch>
            <a:fillRect/>
          </a:stretch>
        </p:blipFill>
        <p:spPr bwMode="auto">
          <a:xfrm>
            <a:off x="0" y="6094413"/>
            <a:ext cx="9144000" cy="763587"/>
          </a:xfrm>
          <a:prstGeom prst="rect">
            <a:avLst/>
          </a:prstGeom>
          <a:noFill/>
          <a:ln w="9525">
            <a:noFill/>
            <a:miter lim="800000"/>
            <a:headEnd/>
            <a:tailEnd/>
          </a:ln>
          <a:effectLst/>
        </p:spPr>
      </p:pic>
      <p:sp>
        <p:nvSpPr>
          <p:cNvPr id="3" name="Rectangle 2"/>
          <p:cNvSpPr/>
          <p:nvPr/>
        </p:nvSpPr>
        <p:spPr>
          <a:xfrm>
            <a:off x="467544" y="548680"/>
            <a:ext cx="6696744" cy="2031325"/>
          </a:xfrm>
          <a:prstGeom prst="rect">
            <a:avLst/>
          </a:prstGeom>
        </p:spPr>
        <p:txBody>
          <a:bodyPr wrap="square">
            <a:spAutoFit/>
          </a:bodyPr>
          <a:lstStyle/>
          <a:p>
            <a:r>
              <a:rPr lang="en-GB" smtClean="0"/>
              <a:t>When I first heard that it was necessary to make an e-portfolio of my francophone journey, I thought it would not be a very useful exercise. However, I am pleasantly surprised as to how it has given me the chance to reflect and analyse my language learning process overall. It has enabled me to structure and plan the way that I learn which is something of a first for me, and I want to try and incorporate the methods that I used here in future learning.</a:t>
            </a:r>
            <a:endParaRPr lang="en-GB"/>
          </a:p>
        </p:txBody>
      </p:sp>
      <p:sp>
        <p:nvSpPr>
          <p:cNvPr id="5" name="Rectangle 4"/>
          <p:cNvSpPr/>
          <p:nvPr/>
        </p:nvSpPr>
        <p:spPr>
          <a:xfrm>
            <a:off x="1979712" y="3429000"/>
            <a:ext cx="5940152" cy="1754326"/>
          </a:xfrm>
          <a:prstGeom prst="rect">
            <a:avLst/>
          </a:prstGeom>
        </p:spPr>
        <p:txBody>
          <a:bodyPr wrap="square">
            <a:spAutoFit/>
          </a:bodyPr>
          <a:lstStyle/>
          <a:p>
            <a:r>
              <a:rPr lang="en-GB" smtClean="0"/>
              <a:t>Overall, I am very pleased with the work I have done over the year and am proud of the progress that this e-portfolio displays. I feel that in tracking my progress and in really thinking about how I learn and the best techniques for me I have learnt a lot about myself, which will be invaluable for all of my language learning in the future.</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text_banner.jpg                                                00056021WIP                            B59E31D9:"/>
          <p:cNvPicPr>
            <a:picLocks noChangeAspect="1" noChangeArrowheads="1"/>
          </p:cNvPicPr>
          <p:nvPr/>
        </p:nvPicPr>
        <p:blipFill>
          <a:blip r:embed="rId2" cstate="print"/>
          <a:srcRect/>
          <a:stretch>
            <a:fillRect/>
          </a:stretch>
        </p:blipFill>
        <p:spPr bwMode="auto">
          <a:xfrm>
            <a:off x="0" y="6094413"/>
            <a:ext cx="9144000" cy="763587"/>
          </a:xfrm>
          <a:prstGeom prst="rect">
            <a:avLst/>
          </a:prstGeom>
          <a:noFill/>
          <a:ln w="9525">
            <a:noFill/>
            <a:miter lim="800000"/>
            <a:headEnd/>
            <a:tailEnd/>
          </a:ln>
          <a:effectLst/>
        </p:spPr>
      </p:pic>
      <p:sp>
        <p:nvSpPr>
          <p:cNvPr id="3" name="Title 2"/>
          <p:cNvSpPr>
            <a:spLocks noGrp="1"/>
          </p:cNvSpPr>
          <p:nvPr>
            <p:ph type="title"/>
          </p:nvPr>
        </p:nvSpPr>
        <p:spPr/>
        <p:txBody>
          <a:bodyPr/>
          <a:lstStyle/>
          <a:p>
            <a:r>
              <a:rPr lang="en-GB" smtClean="0"/>
              <a:t>Points to note:</a:t>
            </a:r>
            <a:endParaRPr lang="en-GB"/>
          </a:p>
        </p:txBody>
      </p:sp>
      <p:sp>
        <p:nvSpPr>
          <p:cNvPr id="4" name="Content Placeholder 3"/>
          <p:cNvSpPr>
            <a:spLocks noGrp="1"/>
          </p:cNvSpPr>
          <p:nvPr>
            <p:ph idx="1"/>
          </p:nvPr>
        </p:nvSpPr>
        <p:spPr>
          <a:xfrm>
            <a:off x="457200" y="1600201"/>
            <a:ext cx="8229600" cy="2548879"/>
          </a:xfrm>
        </p:spPr>
        <p:txBody>
          <a:bodyPr/>
          <a:lstStyle/>
          <a:p>
            <a:r>
              <a:rPr lang="en-GB" smtClean="0"/>
              <a:t>It takes time to build a shared understanding</a:t>
            </a:r>
          </a:p>
          <a:p>
            <a:r>
              <a:rPr lang="en-GB" smtClean="0"/>
              <a:t>Create multiple ways to share information</a:t>
            </a:r>
            <a:endParaRPr lang="en-GB" smtClean="0"/>
          </a:p>
          <a:p>
            <a:r>
              <a:rPr lang="en-GB" smtClean="0"/>
              <a:t>Be prepared to justify your decisions</a:t>
            </a:r>
          </a:p>
          <a:p>
            <a:r>
              <a:rPr lang="en-GB" smtClean="0"/>
              <a:t>Persevere!</a:t>
            </a:r>
            <a:endParaRPr lang="en-GB"/>
          </a:p>
        </p:txBody>
      </p:sp>
      <p:pic>
        <p:nvPicPr>
          <p:cNvPr id="1026" name="Picture 2" descr="C:\Users\mumanddad\AppData\Local\Microsoft\Windows\Temporary Internet Files\Content.IE5\C8LVFANK\MC900055191[1].wmf"/>
          <p:cNvPicPr>
            <a:picLocks noChangeAspect="1" noChangeArrowheads="1"/>
          </p:cNvPicPr>
          <p:nvPr/>
        </p:nvPicPr>
        <p:blipFill>
          <a:blip r:embed="rId3" cstate="print"/>
          <a:srcRect/>
          <a:stretch>
            <a:fillRect/>
          </a:stretch>
        </p:blipFill>
        <p:spPr bwMode="auto">
          <a:xfrm>
            <a:off x="5940152" y="3717032"/>
            <a:ext cx="1939897" cy="209109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414</Words>
  <Application>Microsoft Office PowerPoint</Application>
  <PresentationFormat>On-screen Show (4:3)</PresentationFormat>
  <Paragraphs>36</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Using the virtual now to develop real language and communication skills for the future. </vt:lpstr>
      <vt:lpstr>What is an e-portfolio?</vt:lpstr>
      <vt:lpstr>Why use an e-portfolio?</vt:lpstr>
      <vt:lpstr>The software used: Mahara.</vt:lpstr>
      <vt:lpstr>Using the Community of Practice approach.</vt:lpstr>
      <vt:lpstr>Slide 6</vt:lpstr>
      <vt:lpstr>Points to note: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Teresa</dc:creator>
  <cp:lastModifiedBy>Teresa</cp:lastModifiedBy>
  <cp:revision>8</cp:revision>
  <dcterms:created xsi:type="dcterms:W3CDTF">2012-06-05T09:34:58Z</dcterms:created>
  <dcterms:modified xsi:type="dcterms:W3CDTF">2012-06-24T15:40:50Z</dcterms:modified>
</cp:coreProperties>
</file>